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3"/>
  </p:notesMasterIdLst>
  <p:handoutMasterIdLst>
    <p:handoutMasterId r:id="rId14"/>
  </p:handoutMasterIdLst>
  <p:sldIdLst>
    <p:sldId id="386" r:id="rId3"/>
    <p:sldId id="374" r:id="rId4"/>
    <p:sldId id="380" r:id="rId5"/>
    <p:sldId id="383" r:id="rId6"/>
    <p:sldId id="405" r:id="rId7"/>
    <p:sldId id="413" r:id="rId8"/>
    <p:sldId id="414" r:id="rId9"/>
    <p:sldId id="407" r:id="rId10"/>
    <p:sldId id="408" r:id="rId11"/>
    <p:sldId id="404" r:id="rId12"/>
  </p:sldIdLst>
  <p:sldSz cx="9144000" cy="6858000" type="screen4x3"/>
  <p:notesSz cx="6669088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B217E"/>
    <a:srgbClr val="B7A6CB"/>
    <a:srgbClr val="937AB2"/>
    <a:srgbClr val="660066"/>
    <a:srgbClr val="B61A82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684" autoAdjust="0"/>
  </p:normalViewPr>
  <p:slideViewPr>
    <p:cSldViewPr>
      <p:cViewPr>
        <p:scale>
          <a:sx n="75" d="100"/>
          <a:sy n="75" d="100"/>
        </p:scale>
        <p:origin x="-101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96"/>
      </p:cViewPr>
      <p:guideLst>
        <p:guide orient="horz" pos="3124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lang="uz-Cyrl-UZ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Начальный этап</c:v>
                </c:pt>
              </c:strCache>
            </c:strRef>
          </c:tx>
          <c:spPr>
            <a:solidFill>
              <a:srgbClr val="FFFF00"/>
            </a:solidFill>
          </c:spPr>
          <c:explosion val="25"/>
          <c:dPt>
            <c:idx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/>
            </c:spPr>
          </c:dPt>
          <c:dLbls>
            <c:txPr>
              <a:bodyPr/>
              <a:lstStyle/>
              <a:p>
                <a:pPr>
                  <a:defRPr lang="uz-Cyrl-UZ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Уставный капитал</c:v>
                </c:pt>
                <c:pt idx="1">
                  <c:v>Страховые резервы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5998031163332922"/>
          <c:y val="0.41537243056916573"/>
          <c:w val="0.38177077779204488"/>
          <c:h val="0.26833262240462985"/>
        </c:manualLayout>
      </c:layout>
      <c:txPr>
        <a:bodyPr/>
        <a:lstStyle/>
        <a:p>
          <a:pPr>
            <a:defRPr lang="uz-Cyrl-UZ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lang="uz-Cyrl-UZ"/>
            </a:pPr>
            <a:r>
              <a:rPr lang="ru-RU" dirty="0" smtClean="0"/>
              <a:t>Последующие</a:t>
            </a:r>
            <a:r>
              <a:rPr lang="ru-RU" baseline="0" dirty="0" smtClean="0"/>
              <a:t> этапы</a:t>
            </a:r>
            <a:endParaRPr lang="uz-Cyrl-UZ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7030A0"/>
            </a:solidFill>
          </c:spPr>
          <c:explosion val="25"/>
          <c:dPt>
            <c:idx val="1"/>
            <c:spPr>
              <a:solidFill>
                <a:schemeClr val="bg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Уставный капитал</c:v>
                </c:pt>
                <c:pt idx="1">
                  <c:v>Депозиты</c:v>
                </c:pt>
                <c:pt idx="2">
                  <c:v>Акции</c:v>
                </c:pt>
                <c:pt idx="3">
                  <c:v>Облигации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59048279771090728"/>
          <c:y val="0.28120611936685086"/>
          <c:w val="0.39109110087008925"/>
          <c:h val="0.53666524480925959"/>
        </c:manualLayout>
      </c:layout>
      <c:txPr>
        <a:bodyPr/>
        <a:lstStyle/>
        <a:p>
          <a:pPr>
            <a:defRPr lang="uz-Cyrl-UZ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DF82BDA-9580-4A85-9CBA-29917E2F9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36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776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D3B2DA3-076F-4257-96F2-71EE4EC49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82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8132" name="Номер слайда 3"/>
          <p:cNvSpPr txBox="1">
            <a:spLocks noGrp="1"/>
          </p:cNvSpPr>
          <p:nvPr/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973F58D-6598-4C4B-9970-8EE7DE7B594B}" type="slidenum">
              <a:rPr lang="en-GB" sz="1200">
                <a:latin typeface="Times New Roman" pitchFamily="18" charset="0"/>
              </a:rPr>
              <a:pPr algn="r" eaLnBrk="1" hangingPunct="1"/>
              <a:t>1</a:t>
            </a:fld>
            <a:endParaRPr lang="en-GB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ABF746-4F02-45D5-954B-5CB4F5134B24}" type="slidenum">
              <a:rPr lang="en-GB" sz="1200">
                <a:latin typeface="Times New Roman" pitchFamily="18" charset="0"/>
              </a:rPr>
              <a:pPr algn="r" eaLnBrk="1" hangingPunct="1"/>
              <a:t>4</a:t>
            </a:fld>
            <a:endParaRPr lang="en-GB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ABF746-4F02-45D5-954B-5CB4F5134B24}" type="slidenum">
              <a:rPr lang="en-GB" sz="1200">
                <a:latin typeface="Times New Roman" pitchFamily="18" charset="0"/>
              </a:rPr>
              <a:pPr algn="r" eaLnBrk="1" hangingPunct="1"/>
              <a:t>5</a:t>
            </a:fld>
            <a:endParaRPr lang="en-GB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ABF746-4F02-45D5-954B-5CB4F5134B24}" type="slidenum">
              <a:rPr lang="en-GB" sz="1200">
                <a:latin typeface="Times New Roman" pitchFamily="18" charset="0"/>
              </a:rPr>
              <a:pPr algn="r" eaLnBrk="1" hangingPunct="1"/>
              <a:t>6</a:t>
            </a:fld>
            <a:endParaRPr lang="en-GB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ABF746-4F02-45D5-954B-5CB4F5134B24}" type="slidenum">
              <a:rPr lang="en-GB" sz="1200">
                <a:latin typeface="Times New Roman" pitchFamily="18" charset="0"/>
              </a:rPr>
              <a:pPr algn="r" eaLnBrk="1" hangingPunct="1"/>
              <a:t>8</a:t>
            </a:fld>
            <a:endParaRPr lang="en-GB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ABF746-4F02-45D5-954B-5CB4F5134B24}" type="slidenum">
              <a:rPr lang="en-GB" sz="1200">
                <a:latin typeface="Times New Roman" pitchFamily="18" charset="0"/>
              </a:rPr>
              <a:pPr algn="r" eaLnBrk="1" hangingPunct="1"/>
              <a:t>9</a:t>
            </a:fld>
            <a:endParaRPr lang="en-GB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4516" name="Номер слайда 3"/>
          <p:cNvSpPr txBox="1">
            <a:spLocks noGrp="1"/>
          </p:cNvSpPr>
          <p:nvPr/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516295-4887-4446-B7CA-247501F17E48}" type="slidenum">
              <a:rPr lang="en-GB" sz="1200">
                <a:latin typeface="Times New Roman" pitchFamily="18" charset="0"/>
              </a:rPr>
              <a:pPr algn="r" eaLnBrk="1" hangingPunct="1"/>
              <a:t>10</a:t>
            </a:fld>
            <a:endParaRPr lang="en-GB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19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360363"/>
            <a:ext cx="2105025" cy="6137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165850" cy="6137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39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44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63" y="360363"/>
            <a:ext cx="8423275" cy="14398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0363" y="2160588"/>
            <a:ext cx="4135437" cy="4337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2160588"/>
            <a:ext cx="4135438" cy="433705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1246521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063696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1770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831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418166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363" y="2160588"/>
            <a:ext cx="4135437" cy="419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60588"/>
            <a:ext cx="4135438" cy="419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8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510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398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449974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3524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5744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103888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4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8613" y="360363"/>
            <a:ext cx="2105025" cy="5997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165850" cy="5997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506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2160588"/>
            <a:ext cx="4135437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0588"/>
            <a:ext cx="4135438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07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80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88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6864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5239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84912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32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027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itle Placeholder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32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160588"/>
            <a:ext cx="8423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pic>
        <p:nvPicPr>
          <p:cNvPr id="1030" name="GT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63" y="6419850"/>
            <a:ext cx="915352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Copyright"/>
          <p:cNvSpPr txBox="1">
            <a:spLocks noChangeArrowheads="1"/>
          </p:cNvSpPr>
          <p:nvPr userDrawn="1"/>
        </p:nvSpPr>
        <p:spPr bwMode="auto">
          <a:xfrm>
            <a:off x="360363" y="6588125"/>
            <a:ext cx="27209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solidFill>
                  <a:srgbClr val="777777"/>
                </a:solidFill>
              </a:rPr>
              <a:t>© </a:t>
            </a:r>
            <a:r>
              <a:rPr lang="ru-RU" sz="900" smtClean="0">
                <a:solidFill>
                  <a:srgbClr val="777777"/>
                </a:solidFill>
              </a:rPr>
              <a:t>ООО Грант Торнтон 2011. Все права защищены.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51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100" y="34925"/>
            <a:ext cx="374015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itle Placeholder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32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4" name="Text Placeholder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160588"/>
            <a:ext cx="8423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360363" y="2160588"/>
            <a:ext cx="8423275" cy="43370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Проблемы инвестиционной деятельности страховщиков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 – взгляд аудитора</a:t>
            </a:r>
            <a:r>
              <a:rPr lang="en-US" sz="3600" b="1" dirty="0" smtClean="0">
                <a:solidFill>
                  <a:srgbClr val="7030A0"/>
                </a:solidFill>
              </a:rPr>
              <a:t/>
            </a:r>
            <a:br>
              <a:rPr lang="en-US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err="1" smtClean="0">
                <a:solidFill>
                  <a:schemeClr val="bg1"/>
                </a:solidFill>
              </a:rPr>
              <a:t>Зукаль</a:t>
            </a:r>
            <a:r>
              <a:rPr lang="ru-RU" sz="3600" b="1" dirty="0" smtClean="0">
                <a:solidFill>
                  <a:schemeClr val="bg1"/>
                </a:solidFill>
              </a:rPr>
              <a:t> Станислав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Ташкент                                                 Апрель 2011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/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12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sz="12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Garamond" pitchFamily="18" charset="0"/>
              </a:rPr>
              <a:t>					</a:t>
            </a:r>
            <a:endParaRPr lang="ru-RU" b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11188" y="1844675"/>
            <a:ext cx="720117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Спасибо за внимание !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360363"/>
            <a:ext cx="4568825" cy="282575"/>
          </a:xfrm>
        </p:spPr>
        <p:txBody>
          <a:bodyPr/>
          <a:lstStyle/>
          <a:p>
            <a:pPr eaLnBrk="1" hangingPunct="1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Grant Thornton  201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2517775"/>
            <a:ext cx="5426075" cy="3697288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Tx/>
              <a:buNone/>
            </a:pPr>
            <a:r>
              <a:rPr lang="uz-Cyrl-UZ" dirty="0"/>
              <a:t>Инвестиционный доход – дополнительный источник прибыли страховщика, кроме прибыли от проведения страховых операций</a:t>
            </a:r>
            <a:r>
              <a:rPr lang="uz-Cyrl-UZ" dirty="0" smtClean="0"/>
              <a:t>.</a:t>
            </a:r>
            <a:endParaRPr lang="en-US" b="1" dirty="0" smtClean="0">
              <a:solidFill>
                <a:srgbClr val="4F2D7F"/>
              </a:solidFill>
            </a:endParaRPr>
          </a:p>
          <a:p>
            <a:pPr marL="0" indent="0" eaLnBrk="1" hangingPunct="1">
              <a:buClr>
                <a:schemeClr val="tx1"/>
              </a:buClr>
            </a:pPr>
            <a:endParaRPr lang="en-US" sz="1800" b="1" dirty="0" smtClean="0"/>
          </a:p>
          <a:p>
            <a:pPr marL="0" indent="0" eaLnBrk="1" hangingPunct="1">
              <a:buClr>
                <a:schemeClr val="tx1"/>
              </a:buClr>
            </a:pPr>
            <a:endParaRPr lang="en-US" b="1" dirty="0" smtClean="0"/>
          </a:p>
          <a:p>
            <a:pPr marL="0" indent="0" eaLnBrk="1" hangingPunct="1">
              <a:buFontTx/>
              <a:buNone/>
            </a:pPr>
            <a:endParaRPr lang="ru-RU" dirty="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8863" y="3852863"/>
            <a:ext cx="26479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57188" y="714375"/>
            <a:ext cx="84296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uz-Cyrl-UZ" kern="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Необходимость </a:t>
            </a:r>
            <a:r>
              <a:rPr lang="uz-Cyrl-UZ" kern="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и предпосылки проведения инвестиционной деятельности</a:t>
            </a:r>
            <a:endParaRPr lang="ru-RU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57188" y="642938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360363"/>
            <a:ext cx="4568825" cy="282575"/>
          </a:xfrm>
        </p:spPr>
        <p:txBody>
          <a:bodyPr/>
          <a:lstStyle/>
          <a:p>
            <a:pPr eaLnBrk="1" hangingPunct="1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Grant Thornton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201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57188" y="714375"/>
            <a:ext cx="84296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uz-Cyrl-UZ" dirty="0" smtClean="0">
                <a:solidFill>
                  <a:srgbClr val="7030A0"/>
                </a:solidFill>
              </a:rPr>
              <a:t>На </a:t>
            </a:r>
            <a:r>
              <a:rPr lang="uz-Cyrl-UZ" dirty="0">
                <a:solidFill>
                  <a:srgbClr val="7030A0"/>
                </a:solidFill>
              </a:rPr>
              <a:t>инвестиционный потенциал </a:t>
            </a:r>
            <a:r>
              <a:rPr lang="uz-Cyrl-UZ" dirty="0" smtClean="0">
                <a:solidFill>
                  <a:srgbClr val="7030A0"/>
                </a:solidFill>
              </a:rPr>
              <a:t>влия</a:t>
            </a:r>
            <a:r>
              <a:rPr lang="ru-RU" dirty="0">
                <a:solidFill>
                  <a:srgbClr val="7030A0"/>
                </a:solidFill>
              </a:rPr>
              <a:t>ю</a:t>
            </a:r>
            <a:r>
              <a:rPr lang="uz-Cyrl-UZ" dirty="0" smtClean="0">
                <a:solidFill>
                  <a:srgbClr val="7030A0"/>
                </a:solidFill>
              </a:rPr>
              <a:t>т</a:t>
            </a:r>
            <a:r>
              <a:rPr lang="uz-Cyrl-UZ" dirty="0" smtClean="0"/>
              <a:t>:</a:t>
            </a:r>
            <a:endParaRPr lang="ru-RU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57188" y="642938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90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2160649"/>
              </p:ext>
            </p:extLst>
          </p:nvPr>
        </p:nvGraphicFramePr>
        <p:xfrm>
          <a:off x="285750" y="1674813"/>
          <a:ext cx="8429625" cy="4142472"/>
        </p:xfrm>
        <a:graphic>
          <a:graphicData uri="http://schemas.openxmlformats.org/drawingml/2006/table">
            <a:tbl>
              <a:tblPr/>
              <a:tblGrid>
                <a:gridCol w="1189906"/>
                <a:gridCol w="7239719"/>
              </a:tblGrid>
              <a:tr h="320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uz-Cyrl-U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собираемых страховых премий;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z-Cyrl-U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структура страхового портфеля;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0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z-Cyrl-U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убыточность или прибыльность страховых операций;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7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uz-Cyrl-U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условия государственного регулирования формирования страховых фондов;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0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z-Cyrl-U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сроки страховых договоров;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7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uz-Cyrl-U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собственных средств.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0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7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7188" y="1785938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Собственные средства </a:t>
            </a:r>
            <a:r>
              <a:rPr lang="ru-RU" sz="3200" dirty="0">
                <a:solidFill>
                  <a:schemeClr val="bg1"/>
                </a:solidFill>
              </a:rPr>
              <a:t>страховых организаций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8" y="3429000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3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Средства находящиеся в распоряжении страховых организаций</a:t>
            </a:r>
            <a:endParaRPr lang="ru-RU" sz="3200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88" y="642938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7188" y="908720"/>
            <a:ext cx="84296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uz-Cyrl-UZ" sz="3200" dirty="0" smtClean="0">
                <a:solidFill>
                  <a:srgbClr val="7030A0"/>
                </a:solidFill>
              </a:rPr>
              <a:t>Источники инвестиционной деятельности</a:t>
            </a:r>
            <a:endParaRPr lang="ru-RU" sz="3200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12763" y="332656"/>
            <a:ext cx="4568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Grant Thornton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201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7188" y="2373412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Краткосрочные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8" y="4016474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Долгосрочные</a:t>
            </a:r>
            <a:endParaRPr lang="ru-RU" sz="4000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88" y="642938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7188" y="908720"/>
            <a:ext cx="84296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uz-Cyrl-UZ" sz="3600" dirty="0" smtClean="0">
                <a:solidFill>
                  <a:srgbClr val="7030A0"/>
                </a:solidFill>
              </a:rPr>
              <a:t>Виды инвестиций</a:t>
            </a:r>
          </a:p>
          <a:p>
            <a:pPr>
              <a:defRPr/>
            </a:pPr>
            <a:endParaRPr lang="ru-RU" sz="3600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ru-RU" sz="3600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12763" y="332656"/>
            <a:ext cx="4568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Grant Thornton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201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9728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7188" y="2373412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Краткосрочные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8" y="4016474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Долгосрочные</a:t>
            </a:r>
            <a:endParaRPr lang="ru-RU" sz="4000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88" y="642938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7188" y="908720"/>
            <a:ext cx="84296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uz-Cyrl-UZ" sz="3600" dirty="0" smtClean="0">
                <a:solidFill>
                  <a:srgbClr val="7030A0"/>
                </a:solidFill>
              </a:rPr>
              <a:t>Сроки  инвестиций</a:t>
            </a:r>
            <a:endParaRPr lang="ru-RU" sz="3600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ru-RU" sz="3600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12763" y="332656"/>
            <a:ext cx="4568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Grant Thornton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201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59019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63" y="909018"/>
            <a:ext cx="8423275" cy="1439862"/>
          </a:xfrm>
        </p:spPr>
        <p:txBody>
          <a:bodyPr/>
          <a:lstStyle/>
          <a:p>
            <a:pPr algn="ctr"/>
            <a:r>
              <a:rPr lang="uz-Cyrl-UZ" sz="4000" dirty="0" smtClean="0">
                <a:solidFill>
                  <a:srgbClr val="7030A0"/>
                </a:solidFill>
              </a:rPr>
              <a:t>Эволюция инвестиций</a:t>
            </a:r>
            <a:endParaRPr lang="uz-Cyrl-UZ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19275870"/>
              </p:ext>
            </p:extLst>
          </p:nvPr>
        </p:nvGraphicFramePr>
        <p:xfrm>
          <a:off x="360363" y="2160588"/>
          <a:ext cx="4135437" cy="43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767870592"/>
              </p:ext>
            </p:extLst>
          </p:nvPr>
        </p:nvGraphicFramePr>
        <p:xfrm>
          <a:off x="4648200" y="2160588"/>
          <a:ext cx="4135438" cy="43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357188" y="642938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12763" y="332656"/>
            <a:ext cx="4568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Grant Thornton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201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68210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57188" y="642938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7188" y="908720"/>
            <a:ext cx="84296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uz-Cyrl-UZ" dirty="0" smtClean="0">
                <a:solidFill>
                  <a:srgbClr val="7030A0"/>
                </a:solidFill>
              </a:rPr>
              <a:t>Диверсификация инвестиционных портфелей</a:t>
            </a:r>
            <a:endParaRPr lang="ru-RU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12763" y="332656"/>
            <a:ext cx="4568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Grant Thornton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201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6674355"/>
              </p:ext>
            </p:extLst>
          </p:nvPr>
        </p:nvGraphicFramePr>
        <p:xfrm>
          <a:off x="611560" y="2279248"/>
          <a:ext cx="700844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1920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Статья инвестиций</a:t>
                      </a:r>
                      <a:endParaRPr lang="uz-Cyrl-U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Удельный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вес к акционерному капитала</a:t>
                      </a:r>
                      <a:endParaRPr lang="uz-Cyrl-U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Высоколиквидные</a:t>
                      </a:r>
                      <a:r>
                        <a:rPr lang="ru-RU" baseline="0" dirty="0" smtClean="0"/>
                        <a:t> краткосрочные инвестиции</a:t>
                      </a:r>
                      <a:endParaRPr lang="uz-Cyrl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5-10 %</a:t>
                      </a:r>
                      <a:endParaRPr lang="uz-Cyrl-U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z-Cyrl-U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Ценные бумаги с твердо фиксированным доходом</a:t>
                      </a:r>
                      <a:endParaRPr lang="uz-Cyrl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50%</a:t>
                      </a:r>
                      <a:endParaRPr lang="uz-Cyrl-U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Недвижимость</a:t>
                      </a:r>
                      <a:endParaRPr lang="uz-Cyrl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10%</a:t>
                      </a:r>
                      <a:endParaRPr lang="uz-Cyrl-U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Акции крупных</a:t>
                      </a:r>
                      <a:r>
                        <a:rPr lang="ru-RU" baseline="0" dirty="0" smtClean="0"/>
                        <a:t> корпораций </a:t>
                      </a:r>
                      <a:endParaRPr lang="uz-Cyrl-U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Более 20%</a:t>
                      </a:r>
                      <a:endParaRPr lang="uz-Cyrl-U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2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7188" y="1785938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Возвратности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8" y="5072063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Ликвидности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8" y="3429000"/>
            <a:ext cx="8286750" cy="14287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Прибыльности</a:t>
            </a:r>
            <a:endParaRPr lang="ru-RU" sz="4000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88" y="642938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7188" y="908720"/>
            <a:ext cx="84296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uz-Cyrl-UZ" dirty="0" smtClean="0">
                <a:solidFill>
                  <a:srgbClr val="7030A0"/>
                </a:solidFill>
              </a:rPr>
              <a:t>Принципы инвестиционной деятельности</a:t>
            </a:r>
            <a:endParaRPr lang="ru-RU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12763" y="332656"/>
            <a:ext cx="4568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Grant Thornton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201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9728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NEW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99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Грант Торнтон 2011 (new)">
  <a:themeElements>
    <a:clrScheme name="">
      <a:dk1>
        <a:srgbClr val="000000"/>
      </a:dk1>
      <a:lt1>
        <a:srgbClr val="FFFFFF"/>
      </a:lt1>
      <a:dk2>
        <a:srgbClr val="000000"/>
      </a:dk2>
      <a:lt2>
        <a:srgbClr val="0099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1_Грант Торнтон 2011 (new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Грант Торнтон 2011 (new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000000"/>
    </a:dk2>
    <a:lt2>
      <a:srgbClr val="0099FF"/>
    </a:lt2>
    <a:accent1>
      <a:srgbClr val="4F2D7F"/>
    </a:accent1>
    <a:accent2>
      <a:srgbClr val="000000"/>
    </a:accent2>
    <a:accent3>
      <a:srgbClr val="FFFFFF"/>
    </a:accent3>
    <a:accent4>
      <a:srgbClr val="DADADA"/>
    </a:accent4>
    <a:accent5>
      <a:srgbClr val="B2ADC0"/>
    </a:accent5>
    <a:accent6>
      <a:srgbClr val="000000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PRESENTATION</Template>
  <TotalTime>1821</TotalTime>
  <Words>166</Words>
  <Application>Microsoft Office PowerPoint</Application>
  <PresentationFormat>Экран (4:3)</PresentationFormat>
  <Paragraphs>62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NEW PRESENTATION</vt:lpstr>
      <vt:lpstr>1_Грант Торнтон 2011 (new)</vt:lpstr>
      <vt:lpstr> Проблемы инвестиционной деятельности страховщиков  – взгляд аудитора  Зукаль Станислав  Ташкент                                                 Апрель 2011              </vt:lpstr>
      <vt:lpstr>Grant Thornton  2011</vt:lpstr>
      <vt:lpstr>Grant Thornton  2011</vt:lpstr>
      <vt:lpstr>Слайд 4</vt:lpstr>
      <vt:lpstr>Слайд 5</vt:lpstr>
      <vt:lpstr>Слайд 6</vt:lpstr>
      <vt:lpstr>Эволюция инвестиций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 Торнтон в России   Москва Ноябрь 2010</dc:title>
  <dc:creator>elena.terrova</dc:creator>
  <cp:lastModifiedBy>ярослав</cp:lastModifiedBy>
  <cp:revision>81</cp:revision>
  <cp:lastPrinted>2010-11-18T13:23:26Z</cp:lastPrinted>
  <dcterms:created xsi:type="dcterms:W3CDTF">2010-11-12T07:08:16Z</dcterms:created>
  <dcterms:modified xsi:type="dcterms:W3CDTF">2011-04-15T05:39:40Z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T Templates Version">
    <vt:lpwstr>1.0</vt:lpwstr>
  </property>
</Properties>
</file>